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8" r:id="rId2"/>
    <p:sldId id="531" r:id="rId3"/>
    <p:sldId id="285" r:id="rId4"/>
    <p:sldId id="265" r:id="rId5"/>
    <p:sldId id="266" r:id="rId6"/>
    <p:sldId id="284" r:id="rId7"/>
    <p:sldId id="278" r:id="rId8"/>
    <p:sldId id="273" r:id="rId9"/>
    <p:sldId id="287" r:id="rId10"/>
    <p:sldId id="289" r:id="rId11"/>
    <p:sldId id="291" r:id="rId12"/>
    <p:sldId id="534" r:id="rId13"/>
    <p:sldId id="535" r:id="rId14"/>
    <p:sldId id="267" r:id="rId15"/>
    <p:sldId id="536" r:id="rId16"/>
    <p:sldId id="277" r:id="rId17"/>
    <p:sldId id="542" r:id="rId18"/>
    <p:sldId id="279" r:id="rId19"/>
    <p:sldId id="544" r:id="rId20"/>
    <p:sldId id="545" r:id="rId21"/>
    <p:sldId id="280" r:id="rId22"/>
    <p:sldId id="356" r:id="rId23"/>
    <p:sldId id="357" r:id="rId24"/>
    <p:sldId id="362" r:id="rId25"/>
    <p:sldId id="55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utiliser le bon échantillon</a:t>
            </a:r>
          </a:p>
          <a:p>
            <a:pPr lvl="1"/>
            <a:r>
              <a:rPr lang="fr-FR" dirty="0"/>
              <a:t>Bien répartis</a:t>
            </a:r>
          </a:p>
          <a:p>
            <a:pPr lvl="1"/>
            <a:r>
              <a:rPr lang="fr-FR" dirty="0"/>
              <a:t>Ne pas introduire de biais</a:t>
            </a:r>
          </a:p>
          <a:p>
            <a:pPr lvl="1"/>
            <a:r>
              <a:rPr lang="fr-FR" dirty="0"/>
              <a:t>Par exemple à Paris les loyers sont plus chers qu’ailleurs</a:t>
            </a:r>
          </a:p>
          <a:p>
            <a:r>
              <a:rPr lang="fr-FR" dirty="0"/>
              <a:t>Il faut ensuite découper l’échantillon avec le</a:t>
            </a:r>
          </a:p>
          <a:p>
            <a:pPr lvl="1"/>
            <a:r>
              <a:rPr lang="fr-FR" dirty="0"/>
              <a:t>Training Set</a:t>
            </a:r>
          </a:p>
          <a:p>
            <a:pPr lvl="1"/>
            <a:r>
              <a:rPr lang="fr-FR" dirty="0" err="1"/>
              <a:t>Testing</a:t>
            </a:r>
            <a:r>
              <a:rPr lang="fr-FR" dirty="0"/>
              <a:t> Set</a:t>
            </a:r>
          </a:p>
          <a:p>
            <a:r>
              <a:rPr lang="fr-FR" dirty="0"/>
              <a:t>L’un sert à l’apprentissage, l’autre au test</a:t>
            </a:r>
          </a:p>
          <a:p>
            <a:pPr lvl="1"/>
            <a:r>
              <a:rPr lang="fr-FR" dirty="0"/>
              <a:t>Souvent 80/20</a:t>
            </a:r>
          </a:p>
        </p:txBody>
      </p:sp>
    </p:spTree>
    <p:extLst>
      <p:ext uri="{BB962C8B-B14F-4D97-AF65-F5344CB8AC3E}">
        <p14:creationId xmlns:p14="http://schemas.microsoft.com/office/powerpoint/2010/main" val="78561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88657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Nearest</a:t>
            </a:r>
            <a:r>
              <a:rPr lang="fr-FR" altLang="fr-FR" dirty="0"/>
              <a:t> Neighbors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k-NN est le diminutif de 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C’est un algorithme qui peut servir autant pour la classification que la régression</a:t>
            </a:r>
          </a:p>
          <a:p>
            <a:r>
              <a:rPr lang="fr-FR" dirty="0"/>
              <a:t>Son principe est de choisir les k données les plus proches du point étudié afin d’en prédire sa valeur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8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est la classe de la nouvelle données (en blanc)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028" name="Picture 4" descr="le point blanc est une nouvelle entr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76872"/>
            <a:ext cx="5112568" cy="3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allons regarder la distance avec les k voisins les plus proches</a:t>
            </a:r>
          </a:p>
          <a:p>
            <a:pPr lvl="1"/>
            <a:r>
              <a:rPr lang="fr-FR" dirty="0"/>
              <a:t>Ici 5</a:t>
            </a:r>
          </a:p>
          <a:p>
            <a:pPr lvl="1"/>
            <a:r>
              <a:rPr lang="fr-FR" dirty="0"/>
              <a:t>Rouge</a:t>
            </a:r>
          </a:p>
        </p:txBody>
      </p:sp>
      <p:pic>
        <p:nvPicPr>
          <p:cNvPr id="2050" name="Picture 2" descr="les 5 points les plus proches du point que l'on cherche à clas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64905"/>
            <a:ext cx="5256584" cy="3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5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nn.KNeighborsClassifier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69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prédiction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ensuite choisir le meilleur modèle, l’entrainer et mettre en place la prédiction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)</a:t>
            </a:r>
          </a:p>
          <a:p>
            <a:r>
              <a:rPr lang="fr-FR" dirty="0" err="1"/>
              <a:t>predicted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xtest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791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forêts d'arbres décisionnels ont été formellement proposées en 2001 par Leo </a:t>
            </a:r>
            <a:r>
              <a:rPr lang="fr-FR" dirty="0" err="1"/>
              <a:t>Breiman</a:t>
            </a:r>
            <a:r>
              <a:rPr lang="fr-FR" dirty="0"/>
              <a:t> et Adèle </a:t>
            </a:r>
            <a:r>
              <a:rPr lang="fr-FR" dirty="0" err="1"/>
              <a:t>Cutler</a:t>
            </a:r>
            <a:endParaRPr lang="fr-FR" dirty="0"/>
          </a:p>
          <a:p>
            <a:r>
              <a:rPr lang="fr-FR" dirty="0"/>
              <a:t>Cet algorithme combine les concepts de sous-espaces aléatoires et de </a:t>
            </a:r>
            <a:r>
              <a:rPr lang="fr-FR" dirty="0" err="1"/>
              <a:t>bagging</a:t>
            </a:r>
            <a:endParaRPr lang="fr-FR" dirty="0"/>
          </a:p>
          <a:p>
            <a:r>
              <a:rPr lang="fr-FR" dirty="0"/>
              <a:t>L'algorithme des forêts d'arbres décisionnels effectue un apprentissage sur de multiples arbres de décision entraînés sur des sous-ensembles de données légèrement différents</a:t>
            </a:r>
          </a:p>
        </p:txBody>
      </p:sp>
    </p:spTree>
    <p:extLst>
      <p:ext uri="{BB962C8B-B14F-4D97-AF65-F5344CB8AC3E}">
        <p14:creationId xmlns:p14="http://schemas.microsoft.com/office/powerpoint/2010/main" val="34285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 est un modèle asymétrique</a:t>
            </a:r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84740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sk.ensemble</a:t>
            </a:r>
            <a:r>
              <a:rPr lang="fr-FR" dirty="0"/>
              <a:t> as </a:t>
            </a:r>
            <a:r>
              <a:rPr lang="fr-FR" dirty="0" err="1"/>
              <a:t>rf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rf.RandomForestClassifier</a:t>
            </a:r>
            <a:r>
              <a:rPr lang="fr-FR" dirty="0"/>
              <a:t>(</a:t>
            </a:r>
            <a:r>
              <a:rPr lang="fr-FR" dirty="0" err="1"/>
              <a:t>n_estimators</a:t>
            </a:r>
            <a:r>
              <a:rPr lang="fr-FR" dirty="0"/>
              <a:t>=100)</a:t>
            </a:r>
          </a:p>
          <a:p>
            <a:r>
              <a:rPr lang="fr-FR" dirty="0"/>
              <a:t>Très puissant</a:t>
            </a:r>
          </a:p>
          <a:p>
            <a:pPr lvl="1"/>
            <a:r>
              <a:rPr lang="fr-FR" dirty="0"/>
              <a:t>Bien plus gourmand que </a:t>
            </a:r>
            <a:r>
              <a:rPr lang="fr-FR" dirty="0" err="1"/>
              <a:t>kNN</a:t>
            </a:r>
            <a:endParaRPr lang="fr-FR" dirty="0"/>
          </a:p>
          <a:p>
            <a:r>
              <a:rPr lang="fr-FR" dirty="0"/>
              <a:t>Dernière version : </a:t>
            </a:r>
            <a:r>
              <a:rPr lang="fr-FR" dirty="0" err="1"/>
              <a:t>XGBoost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69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17/05/2024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Scikit-Learn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Iris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s://cdn-images-1.medium.com/max/1200/1*IPLwmH-TJRhEWXW7uaet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56209"/>
            <a:ext cx="536335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7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Importances des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précédents algorithmes ne permettaient pas de connaître l'importance de chaque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/>
              <a:t>Il est souvent utile de savoir les </a:t>
            </a:r>
            <a:r>
              <a:rPr lang="fr-FR" dirty="0" err="1"/>
              <a:t>features</a:t>
            </a:r>
            <a:r>
              <a:rPr lang="fr-FR" dirty="0"/>
              <a:t> prépondérantes</a:t>
            </a:r>
          </a:p>
          <a:p>
            <a:pPr lvl="1"/>
            <a:r>
              <a:rPr lang="fr-FR" dirty="0"/>
              <a:t>Et l'inverse celle qui ne le sont pas</a:t>
            </a:r>
          </a:p>
          <a:p>
            <a:pPr lvl="1"/>
            <a:r>
              <a:rPr lang="fr-FR" dirty="0"/>
              <a:t>Permet de faire baisser le nombre de dimension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734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matrice de confusion apporte les cas de succès, en discriminant les vrais positifs, les vrai négatifs, les faux positifs et les vrais positifs</a:t>
            </a:r>
          </a:p>
        </p:txBody>
      </p:sp>
      <p:pic>
        <p:nvPicPr>
          <p:cNvPr id="3074" name="Picture 2" descr="Résultat de recherche d'images pour &quot;sklearn confusion matri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996953"/>
            <a:ext cx="32004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1" y="3707214"/>
            <a:ext cx="363505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report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Apporte le taux de succès détaillé</a:t>
            </a:r>
          </a:p>
          <a:p>
            <a:r>
              <a:rPr lang="fr-FR" sz="2600" dirty="0" err="1"/>
              <a:t>Accuracy</a:t>
            </a:r>
            <a:r>
              <a:rPr lang="fr-FR" sz="2600" dirty="0"/>
              <a:t> = nb bonne prédiction / nb prédiction totale</a:t>
            </a:r>
          </a:p>
          <a:p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/>
              <a:t>Vrai positif / (vrai positif + faux positif)</a:t>
            </a:r>
          </a:p>
          <a:p>
            <a:pPr lvl="1"/>
            <a:r>
              <a:rPr lang="fr-FR" dirty="0"/>
              <a:t>Moins grave</a:t>
            </a:r>
          </a:p>
          <a:p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vrai positif / (vrai positif + faux négatifs)</a:t>
            </a:r>
          </a:p>
          <a:p>
            <a:pPr lvl="1"/>
            <a:r>
              <a:rPr lang="fr-FR" dirty="0"/>
              <a:t>Plus grave</a:t>
            </a:r>
          </a:p>
          <a:p>
            <a:r>
              <a:rPr lang="fr-FR" dirty="0"/>
              <a:t>F1-score</a:t>
            </a:r>
          </a:p>
          <a:p>
            <a:pPr lvl="1"/>
            <a:r>
              <a:rPr lang="fr-FR" dirty="0"/>
              <a:t>Doit être proche de 1</a:t>
            </a:r>
          </a:p>
          <a:p>
            <a:r>
              <a:rPr lang="fr-FR" dirty="0"/>
              <a:t>Support</a:t>
            </a:r>
          </a:p>
          <a:p>
            <a:pPr lvl="1"/>
            <a:r>
              <a:rPr lang="fr-FR" dirty="0"/>
              <a:t>Nombre de positifs et négatifs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4365104"/>
            <a:ext cx="5497779" cy="15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C34B3-6A19-41D7-2EB2-30D68BF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A252F-7D45-04F7-A8E7-91B493B0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336" y="118944"/>
            <a:ext cx="4815839" cy="64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A16F4BE-AB11-645A-CBCC-7F123B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72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C5DB9-2166-A55C-C1F3-5F7A4DD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51C397-CBCE-B93D-FD89-C5950307D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CreditRisk</a:t>
            </a:r>
            <a:endParaRPr lang="fr-FR" dirty="0"/>
          </a:p>
          <a:p>
            <a:pPr lvl="1"/>
            <a:r>
              <a:rPr lang="fr-FR" dirty="0"/>
              <a:t>Comprendre les colonnes</a:t>
            </a:r>
          </a:p>
          <a:p>
            <a:pPr lvl="1"/>
            <a:r>
              <a:rPr lang="fr-FR" dirty="0"/>
              <a:t>Type d’apprentissage : prédiction classification, supervisé</a:t>
            </a:r>
          </a:p>
          <a:p>
            <a:pPr lvl="1"/>
            <a:r>
              <a:rPr lang="fr-FR" dirty="0"/>
              <a:t>Trouver le y : </a:t>
            </a:r>
            <a:r>
              <a:rPr lang="fr-FR" dirty="0" err="1"/>
              <a:t>loan_status</a:t>
            </a:r>
            <a:endParaRPr lang="fr-FR" dirty="0"/>
          </a:p>
          <a:p>
            <a:pPr lvl="1"/>
            <a:r>
              <a:rPr lang="fr-FR" dirty="0"/>
              <a:t>Trouver les x : toutes les autres</a:t>
            </a:r>
          </a:p>
          <a:p>
            <a:pPr lvl="1"/>
            <a:r>
              <a:rPr lang="fr-FR" dirty="0" err="1"/>
              <a:t>Metrics</a:t>
            </a:r>
            <a:r>
              <a:rPr lang="fr-FR" dirty="0"/>
              <a:t> :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Volumétrie : basse &lt; 10Go moyen 1-2To </a:t>
            </a:r>
            <a:r>
              <a:rPr lang="fr-FR" dirty="0" err="1"/>
              <a:t>elevé</a:t>
            </a:r>
            <a:r>
              <a:rPr lang="fr-FR" dirty="0"/>
              <a:t> 1Po Big Data $$$$++++</a:t>
            </a:r>
          </a:p>
          <a:p>
            <a:pPr lvl="1"/>
            <a:r>
              <a:rPr lang="fr-FR" dirty="0"/>
              <a:t>Vérifier les valeurs </a:t>
            </a:r>
            <a:r>
              <a:rPr lang="fr-FR" dirty="0" err="1"/>
              <a:t>nulls</a:t>
            </a:r>
            <a:r>
              <a:rPr lang="fr-FR" dirty="0"/>
              <a:t> : Pas beaucoup</a:t>
            </a:r>
          </a:p>
          <a:p>
            <a:pPr lvl="1"/>
            <a:r>
              <a:rPr lang="fr-FR" dirty="0"/>
              <a:t>Décrire les étapes : Quel modèle utiliser ? KNN &amp; RF</a:t>
            </a:r>
          </a:p>
          <a:p>
            <a:pPr lvl="1"/>
            <a:r>
              <a:rPr lang="fr-FR" dirty="0"/>
              <a:t>Comment vérifier l’</a:t>
            </a:r>
            <a:r>
              <a:rPr lang="fr-FR" dirty="0" err="1"/>
              <a:t>overfitting</a:t>
            </a:r>
            <a:r>
              <a:rPr lang="fr-FR" dirty="0"/>
              <a:t> : </a:t>
            </a:r>
            <a:r>
              <a:rPr lang="fr-FR" dirty="0" err="1"/>
              <a:t>train_test_split</a:t>
            </a:r>
            <a:r>
              <a:rPr lang="fr-FR" dirty="0"/>
              <a:t> 80% 20%</a:t>
            </a:r>
          </a:p>
          <a:p>
            <a:pPr lvl="1"/>
            <a:r>
              <a:rPr lang="fr-FR" dirty="0"/>
              <a:t>Apprentissage sur quelles données ? </a:t>
            </a:r>
            <a:r>
              <a:rPr lang="fr-FR" dirty="0" err="1"/>
              <a:t>TrainSet</a:t>
            </a:r>
            <a:endParaRPr lang="fr-FR" dirty="0"/>
          </a:p>
          <a:p>
            <a:pPr lvl="1"/>
            <a:r>
              <a:rPr lang="fr-FR" dirty="0"/>
              <a:t>Score sur quelles données ? </a:t>
            </a:r>
            <a:r>
              <a:rPr lang="fr-FR" dirty="0" err="1"/>
              <a:t>TestSet</a:t>
            </a:r>
            <a:endParaRPr lang="fr-FR" dirty="0"/>
          </a:p>
          <a:p>
            <a:pPr lvl="1"/>
            <a:r>
              <a:rPr lang="fr-FR" dirty="0"/>
              <a:t>Comment faire du retro engineering ? </a:t>
            </a:r>
            <a:r>
              <a:rPr lang="fr-FR"/>
              <a:t>Importance_features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474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5047360" cy="5040560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Initié et piloté en France par l'INRIA et Télécom </a:t>
            </a:r>
            <a:r>
              <a:rPr lang="fr-FR" sz="2400" dirty="0" err="1"/>
              <a:t>ParisTech</a:t>
            </a:r>
            <a:r>
              <a:rPr lang="fr-FR" sz="2400" dirty="0"/>
              <a:t>, le projet open source </a:t>
            </a:r>
            <a:r>
              <a:rPr lang="fr-FR" sz="2400" dirty="0" err="1"/>
              <a:t>Scikit-learn</a:t>
            </a:r>
            <a:r>
              <a:rPr lang="fr-FR" sz="2400" dirty="0"/>
              <a:t> est devenu une référence dans le monde de l'intelligence artificielle</a:t>
            </a:r>
          </a:p>
          <a:p>
            <a:pPr lvl="1"/>
            <a:r>
              <a:rPr lang="fr-FR" sz="2000" dirty="0"/>
              <a:t>De Paris à San Francisco en passant par Singapour, la bibliothèque de machine </a:t>
            </a:r>
            <a:r>
              <a:rPr lang="fr-FR" sz="2000" dirty="0" err="1"/>
              <a:t>learning</a:t>
            </a:r>
            <a:r>
              <a:rPr lang="fr-FR" sz="2000" dirty="0"/>
              <a:t>, écrite en Python, s'impose aux start-up jusqu'aux grands groupes, </a:t>
            </a:r>
            <a:r>
              <a:rPr lang="fr-FR" sz="2000" dirty="0" err="1"/>
              <a:t>Gafam</a:t>
            </a:r>
            <a:r>
              <a:rPr lang="fr-FR" sz="2000" dirty="0"/>
              <a:t> compris.</a:t>
            </a:r>
          </a:p>
          <a:p>
            <a:r>
              <a:rPr lang="fr-FR" sz="2400" dirty="0" err="1"/>
              <a:t>pip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scikit-learn</a:t>
            </a:r>
            <a:endParaRPr lang="fr-FR" sz="2400" dirty="0"/>
          </a:p>
          <a:p>
            <a:r>
              <a:rPr lang="fr-FR" sz="2400" dirty="0" err="1"/>
              <a:t>Numpy</a:t>
            </a:r>
            <a:r>
              <a:rPr lang="fr-FR" sz="2400" dirty="0"/>
              <a:t> = Calculs, algèbre</a:t>
            </a:r>
          </a:p>
          <a:p>
            <a:r>
              <a:rPr lang="fr-FR" sz="2400" dirty="0"/>
              <a:t>Pandas : Lire des bases de données</a:t>
            </a:r>
          </a:p>
          <a:p>
            <a:r>
              <a:rPr lang="fr-FR" sz="2400" dirty="0" err="1"/>
              <a:t>Matplotlib</a:t>
            </a:r>
            <a:r>
              <a:rPr lang="fr-FR" sz="2400" dirty="0"/>
              <a:t> : Diagramme</a:t>
            </a:r>
          </a:p>
          <a:p>
            <a:r>
              <a:rPr lang="fr-FR" sz="2400" dirty="0" err="1"/>
              <a:t>SciPy</a:t>
            </a:r>
            <a:r>
              <a:rPr lang="fr-FR" sz="2400" dirty="0"/>
              <a:t> : Stats avancées</a:t>
            </a:r>
          </a:p>
          <a:p>
            <a:endParaRPr lang="fr-FR" sz="2400" dirty="0"/>
          </a:p>
          <a:p>
            <a:endParaRPr lang="fr-FR" sz="2400" dirty="0"/>
          </a:p>
          <a:p>
            <a:pPr lvl="1"/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73" y="1844824"/>
            <a:ext cx="38934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r>
              <a:rPr lang="fr-FR" dirty="0"/>
              <a:t> est le package de machine </a:t>
            </a:r>
            <a:r>
              <a:rPr lang="fr-FR" dirty="0" err="1"/>
              <a:t>learning</a:t>
            </a:r>
            <a:r>
              <a:rPr lang="fr-FR" dirty="0"/>
              <a:t> Python</a:t>
            </a:r>
          </a:p>
          <a:p>
            <a:pPr lvl="1"/>
            <a:r>
              <a:rPr lang="fr-FR" dirty="0"/>
              <a:t>Catégorisation</a:t>
            </a:r>
          </a:p>
          <a:p>
            <a:pPr lvl="1"/>
            <a:r>
              <a:rPr lang="fr-FR" dirty="0"/>
              <a:t>Régression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1026" name="Picture 2" descr="http://scikit-learn.org/stable/_images/sphx_glr_plot_classifier_comparison_001_carou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043337"/>
            <a:ext cx="57150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Commençons par la régression linéaire</a:t>
            </a:r>
          </a:p>
          <a:p>
            <a:r>
              <a:rPr lang="fr-FR" dirty="0"/>
              <a:t>Import </a:t>
            </a:r>
            <a:r>
              <a:rPr lang="fr-FR" dirty="0" err="1"/>
              <a:t>sklearn.linearmodel</a:t>
            </a:r>
            <a:endParaRPr lang="fr-FR" dirty="0"/>
          </a:p>
          <a:p>
            <a:pPr lvl="1"/>
            <a:r>
              <a:rPr lang="fr-FR" dirty="0"/>
              <a:t>Minimisation de l’erreur </a:t>
            </a:r>
            <a:r>
              <a:rPr lang="fr-FR" dirty="0" err="1"/>
              <a:t>quadritique</a:t>
            </a:r>
            <a:endParaRPr lang="fr-FR" dirty="0"/>
          </a:p>
          <a:p>
            <a:r>
              <a:rPr lang="fr-FR" dirty="0"/>
              <a:t>Classe </a:t>
            </a:r>
            <a:r>
              <a:rPr lang="fr-FR" dirty="0" err="1"/>
              <a:t>LinearRegression</a:t>
            </a:r>
            <a:endParaRPr lang="fr-FR" dirty="0"/>
          </a:p>
          <a:p>
            <a:r>
              <a:rPr lang="fr-FR" dirty="0"/>
              <a:t>Fit()</a:t>
            </a:r>
          </a:p>
          <a:p>
            <a:pPr lvl="1"/>
            <a:r>
              <a:rPr lang="fr-FR" dirty="0"/>
              <a:t>Va démarrer l’apprentissage</a:t>
            </a:r>
          </a:p>
          <a:p>
            <a:r>
              <a:rPr lang="fr-FR" dirty="0" err="1"/>
              <a:t>Predict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Joue le modèle</a:t>
            </a:r>
          </a:p>
          <a:p>
            <a:r>
              <a:rPr lang="fr-FR" dirty="0"/>
              <a:t>Résultats identiques à </a:t>
            </a:r>
            <a:r>
              <a:rPr lang="fr-FR" dirty="0" err="1"/>
              <a:t>SciPy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pic>
        <p:nvPicPr>
          <p:cNvPr id="1026" name="Picture 2" descr="https://www.guru99.com/images/1/080618_0520_LinearReg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68760"/>
            <a:ext cx="4464496" cy="53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 représente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S’exprime en majuscule car il s’agit d’une matrice</a:t>
            </a:r>
          </a:p>
          <a:p>
            <a:pPr lvl="1"/>
            <a:r>
              <a:rPr lang="fr-FR" dirty="0"/>
              <a:t>1 dimension = 1 variable</a:t>
            </a:r>
          </a:p>
          <a:p>
            <a:r>
              <a:rPr lang="fr-FR" dirty="0"/>
              <a:t>y représente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4976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polynomiale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effectue des régressions polynomiales</a:t>
            </a:r>
          </a:p>
        </p:txBody>
      </p:sp>
      <p:pic>
        <p:nvPicPr>
          <p:cNvPr id="4098" name="Picture 2" descr="../../_images/sphx_glr_plot_polynomial_interpolat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12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surapprentissage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choisit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  <a:p>
            <a:r>
              <a:rPr lang="fr-FR" dirty="0"/>
              <a:t>D’où l’utiliser d’un </a:t>
            </a:r>
            <a:r>
              <a:rPr lang="fr-FR" dirty="0" err="1"/>
              <a:t>TestSet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773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21004</TotalTime>
  <Words>798</Words>
  <Application>Microsoft Office PowerPoint</Application>
  <PresentationFormat>Grand écran</PresentationFormat>
  <Paragraphs>131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Régression</vt:lpstr>
      <vt:lpstr>Régression</vt:lpstr>
      <vt:lpstr>Dataset</vt:lpstr>
      <vt:lpstr>Régression polynomiale</vt:lpstr>
      <vt:lpstr>Surapprentissage</vt:lpstr>
      <vt:lpstr>Randomisation</vt:lpstr>
      <vt:lpstr>Model Selection</vt:lpstr>
      <vt:lpstr>Nearest Neighbors</vt:lpstr>
      <vt:lpstr>Explication</vt:lpstr>
      <vt:lpstr>knn</vt:lpstr>
      <vt:lpstr>Modèle</vt:lpstr>
      <vt:lpstr>Entrainement et prédiction</vt:lpstr>
      <vt:lpstr>Random Forest</vt:lpstr>
      <vt:lpstr>Asymétrie</vt:lpstr>
      <vt:lpstr>Random Forest</vt:lpstr>
      <vt:lpstr>Exemple Iris</vt:lpstr>
      <vt:lpstr>Importances des features</vt:lpstr>
      <vt:lpstr>Matrice de confusion</vt:lpstr>
      <vt:lpstr>Classification report</vt:lpstr>
      <vt:lpstr>Présentation PowerPoint</vt:lpstr>
      <vt:lpstr>TP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211</cp:revision>
  <dcterms:created xsi:type="dcterms:W3CDTF">2022-01-03T13:45:22Z</dcterms:created>
  <dcterms:modified xsi:type="dcterms:W3CDTF">2024-05-17T12:13:51Z</dcterms:modified>
</cp:coreProperties>
</file>